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25199975" cy="359997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Açık Stil 2 - Vurgu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48" d="100"/>
          <a:sy n="48" d="100"/>
        </p:scale>
        <p:origin x="82" y="-57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9998" y="5891626"/>
            <a:ext cx="21419979" cy="12533242"/>
          </a:xfrm>
        </p:spPr>
        <p:txBody>
          <a:bodyPr anchor="b"/>
          <a:lstStyle>
            <a:lvl1pPr algn="ctr">
              <a:defRPr sz="16535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997" y="18908198"/>
            <a:ext cx="18899981" cy="8691601"/>
          </a:xfrm>
        </p:spPr>
        <p:txBody>
          <a:bodyPr/>
          <a:lstStyle>
            <a:lvl1pPr marL="0" indent="0" algn="ctr">
              <a:buNone/>
              <a:defRPr sz="6614"/>
            </a:lvl1pPr>
            <a:lvl2pPr marL="1259997" indent="0" algn="ctr">
              <a:buNone/>
              <a:defRPr sz="5512"/>
            </a:lvl2pPr>
            <a:lvl3pPr marL="2519995" indent="0" algn="ctr">
              <a:buNone/>
              <a:defRPr sz="4961"/>
            </a:lvl3pPr>
            <a:lvl4pPr marL="3779992" indent="0" algn="ctr">
              <a:buNone/>
              <a:defRPr sz="4409"/>
            </a:lvl4pPr>
            <a:lvl5pPr marL="5039990" indent="0" algn="ctr">
              <a:buNone/>
              <a:defRPr sz="4409"/>
            </a:lvl5pPr>
            <a:lvl6pPr marL="6299987" indent="0" algn="ctr">
              <a:buNone/>
              <a:defRPr sz="4409"/>
            </a:lvl6pPr>
            <a:lvl7pPr marL="7559985" indent="0" algn="ctr">
              <a:buNone/>
              <a:defRPr sz="4409"/>
            </a:lvl7pPr>
            <a:lvl8pPr marL="8819982" indent="0" algn="ctr">
              <a:buNone/>
              <a:defRPr sz="4409"/>
            </a:lvl8pPr>
            <a:lvl9pPr marL="10079980" indent="0" algn="ctr">
              <a:buNone/>
              <a:defRPr sz="4409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774B8-E739-4AD1-A79C-BB1E22EC3233}" type="datetimeFigureOut">
              <a:rPr lang="tr-TR" smtClean="0"/>
              <a:t>20.04.2026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8BF30-15D1-4D20-8B20-3E14BEF757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8485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774B8-E739-4AD1-A79C-BB1E22EC3233}" type="datetimeFigureOut">
              <a:rPr lang="tr-TR" smtClean="0"/>
              <a:t>20.04.2026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8BF30-15D1-4D20-8B20-3E14BEF757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6539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1916653"/>
            <a:ext cx="5433745" cy="30508114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1916653"/>
            <a:ext cx="15986234" cy="30508114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774B8-E739-4AD1-A79C-BB1E22EC3233}" type="datetimeFigureOut">
              <a:rPr lang="tr-TR" smtClean="0"/>
              <a:t>20.04.2026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8BF30-15D1-4D20-8B20-3E14BEF757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5512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774B8-E739-4AD1-A79C-BB1E22EC3233}" type="datetimeFigureOut">
              <a:rPr lang="tr-TR" smtClean="0"/>
              <a:t>20.04.2026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8BF30-15D1-4D20-8B20-3E14BEF757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4215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5" y="8974945"/>
            <a:ext cx="21734978" cy="14974888"/>
          </a:xfrm>
        </p:spPr>
        <p:txBody>
          <a:bodyPr anchor="b"/>
          <a:lstStyle>
            <a:lvl1pPr>
              <a:defRPr sz="16535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5" y="24091502"/>
            <a:ext cx="21734978" cy="7874940"/>
          </a:xfrm>
        </p:spPr>
        <p:txBody>
          <a:bodyPr/>
          <a:lstStyle>
            <a:lvl1pPr marL="0" indent="0">
              <a:buNone/>
              <a:defRPr sz="6614">
                <a:solidFill>
                  <a:schemeClr val="tx1">
                    <a:tint val="82000"/>
                  </a:schemeClr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82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82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774B8-E739-4AD1-A79C-BB1E22EC3233}" type="datetimeFigureOut">
              <a:rPr lang="tr-TR" smtClean="0"/>
              <a:t>20.04.2026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8BF30-15D1-4D20-8B20-3E14BEF757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1404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9583264"/>
            <a:ext cx="10709989" cy="2284150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9583264"/>
            <a:ext cx="10709989" cy="2284150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774B8-E739-4AD1-A79C-BB1E22EC3233}" type="datetimeFigureOut">
              <a:rPr lang="tr-TR" smtClean="0"/>
              <a:t>20.04.2026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8BF30-15D1-4D20-8B20-3E14BEF757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7169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1916661"/>
            <a:ext cx="21734978" cy="695828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3" y="8824938"/>
            <a:ext cx="10660769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3" y="13149904"/>
            <a:ext cx="10660769" cy="1934152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9" y="8824938"/>
            <a:ext cx="10713272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9" y="13149904"/>
            <a:ext cx="10713272" cy="1934152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774B8-E739-4AD1-A79C-BB1E22EC3233}" type="datetimeFigureOut">
              <a:rPr lang="tr-TR" smtClean="0"/>
              <a:t>20.04.2026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8BF30-15D1-4D20-8B20-3E14BEF757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7867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774B8-E739-4AD1-A79C-BB1E22EC3233}" type="datetimeFigureOut">
              <a:rPr lang="tr-TR" smtClean="0"/>
              <a:t>20.04.2026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8BF30-15D1-4D20-8B20-3E14BEF757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4822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774B8-E739-4AD1-A79C-BB1E22EC3233}" type="datetimeFigureOut">
              <a:rPr lang="tr-TR" smtClean="0"/>
              <a:t>20.04.2026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8BF30-15D1-4D20-8B20-3E14BEF757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2476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5183304"/>
            <a:ext cx="12757487" cy="25583147"/>
          </a:xfr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774B8-E739-4AD1-A79C-BB1E22EC3233}" type="datetimeFigureOut">
              <a:rPr lang="tr-TR" smtClean="0"/>
              <a:t>20.04.2026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8BF30-15D1-4D20-8B20-3E14BEF757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5002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5183304"/>
            <a:ext cx="12757487" cy="25583147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774B8-E739-4AD1-A79C-BB1E22EC3233}" type="datetimeFigureOut">
              <a:rPr lang="tr-TR" smtClean="0"/>
              <a:t>20.04.2026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8BF30-15D1-4D20-8B20-3E14BEF757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9928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9583264"/>
            <a:ext cx="21734978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C774B8-E739-4AD1-A79C-BB1E22EC3233}" type="datetimeFigureOut">
              <a:rPr lang="tr-TR" smtClean="0"/>
              <a:t>20.04.2026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FF8BF30-15D1-4D20-8B20-3E14BEF757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6340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>
            <a:extLst>
              <a:ext uri="{FF2B5EF4-FFF2-40B4-BE49-F238E27FC236}">
                <a16:creationId xmlns:a16="http://schemas.microsoft.com/office/drawing/2014/main" id="{5787A5D3-AC74-EEF7-82AF-92CE2AF0B192}"/>
              </a:ext>
            </a:extLst>
          </p:cNvPr>
          <p:cNvSpPr txBox="1"/>
          <p:nvPr/>
        </p:nvSpPr>
        <p:spPr>
          <a:xfrm>
            <a:off x="-321105" y="2741470"/>
            <a:ext cx="2519997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BİLDİRİ BAŞLIĞI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1C962A85-9825-76D4-6E2C-1A929AC26700}"/>
              </a:ext>
            </a:extLst>
          </p:cNvPr>
          <p:cNvSpPr txBox="1"/>
          <p:nvPr/>
        </p:nvSpPr>
        <p:spPr>
          <a:xfrm>
            <a:off x="-321104" y="3715687"/>
            <a:ext cx="25199975" cy="475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Adı SOYADI </a:t>
            </a:r>
            <a:r>
              <a:rPr lang="tr-TR" sz="2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1,*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Adı SOYADI </a:t>
            </a:r>
            <a:r>
              <a:rPr lang="tr-TR" sz="2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63EAB54B-D604-5CE2-4370-228054591942}"/>
              </a:ext>
            </a:extLst>
          </p:cNvPr>
          <p:cNvSpPr txBox="1"/>
          <p:nvPr/>
        </p:nvSpPr>
        <p:spPr>
          <a:xfrm>
            <a:off x="-321105" y="4452018"/>
            <a:ext cx="25199975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933"/>
              </a:spcAft>
            </a:pPr>
            <a:r>
              <a:rPr lang="tr-TR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A… Üniversitesi, … MYO,  Bölümü, Şehir / Türkiye  ORCID: 1111-1111-1111-1111</a:t>
            </a:r>
          </a:p>
          <a:p>
            <a:pPr algn="ctr">
              <a:spcAft>
                <a:spcPts val="933"/>
              </a:spcAft>
            </a:pPr>
            <a:r>
              <a:rPr lang="tr-TR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A… Üniversitesi, … MYO,  Bölümü, Şehir / Türkiye  ORCID: 1111-1111-1111-1111</a:t>
            </a:r>
          </a:p>
          <a:p>
            <a:pPr algn="ctr">
              <a:spcAft>
                <a:spcPts val="933"/>
              </a:spcAft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*Sorumlu Yazar : aaaaa@amail.com</a:t>
            </a: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5AC61BCF-89A1-3DF5-DD28-81B9A33C8767}"/>
              </a:ext>
            </a:extLst>
          </p:cNvPr>
          <p:cNvSpPr txBox="1"/>
          <p:nvPr/>
        </p:nvSpPr>
        <p:spPr>
          <a:xfrm>
            <a:off x="132930" y="8311695"/>
            <a:ext cx="12173999" cy="73627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GİRİŞ</a:t>
            </a:r>
          </a:p>
          <a:p>
            <a:pPr algn="just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endParaRPr kumimoji="0" lang="tr-TR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algn="just"/>
            <a:endParaRPr lang="tr-TR" sz="1556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id="{C28A7CAF-A24D-3D65-808C-D9B79E7FD171}"/>
              </a:ext>
            </a:extLst>
          </p:cNvPr>
          <p:cNvSpPr txBox="1"/>
          <p:nvPr/>
        </p:nvSpPr>
        <p:spPr>
          <a:xfrm>
            <a:off x="132930" y="15393127"/>
            <a:ext cx="12173999" cy="17464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MATERYAL ve YÖNTEM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355610">
              <a:defRPr/>
            </a:pP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endParaRPr lang="tr-TR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355610">
              <a:defRPr/>
            </a:pP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endParaRPr lang="tr-TR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355610">
              <a:defRPr/>
            </a:pP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endParaRPr lang="tr-TR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2489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3A9AC5B4-E82C-27EB-67E5-039D5F7DBB48}"/>
              </a:ext>
            </a:extLst>
          </p:cNvPr>
          <p:cNvSpPr txBox="1"/>
          <p:nvPr/>
        </p:nvSpPr>
        <p:spPr>
          <a:xfrm>
            <a:off x="142650" y="33648128"/>
            <a:ext cx="10295945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Şekil 1.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Metin kutusu 9">
            <a:extLst>
              <a:ext uri="{FF2B5EF4-FFF2-40B4-BE49-F238E27FC236}">
                <a16:creationId xmlns:a16="http://schemas.microsoft.com/office/drawing/2014/main" id="{1385635A-312D-8EED-F2BC-09D70B2CC5F9}"/>
              </a:ext>
            </a:extLst>
          </p:cNvPr>
          <p:cNvSpPr txBox="1"/>
          <p:nvPr/>
        </p:nvSpPr>
        <p:spPr>
          <a:xfrm>
            <a:off x="12704873" y="8278474"/>
            <a:ext cx="12173999" cy="90419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BULGULAR VE TARTIŞMA</a:t>
            </a:r>
          </a:p>
          <a:p>
            <a:pPr algn="just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endParaRPr lang="tr-TR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355610">
              <a:defRPr/>
            </a:pP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endParaRPr lang="tr-TR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3556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endParaRPr kumimoji="0" lang="tr-TR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3556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endParaRPr kumimoji="0" lang="tr-TR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3556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endParaRPr kumimoji="0" lang="tr-TR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algn="just"/>
            <a:endParaRPr lang="tr-TR" sz="2956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2956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2956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Tablo 11">
            <a:extLst>
              <a:ext uri="{FF2B5EF4-FFF2-40B4-BE49-F238E27FC236}">
                <a16:creationId xmlns:a16="http://schemas.microsoft.com/office/drawing/2014/main" id="{2583AC8C-9424-8163-9FF5-52CC035138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7187296"/>
              </p:ext>
            </p:extLst>
          </p:nvPr>
        </p:nvGraphicFramePr>
        <p:xfrm>
          <a:off x="12780613" y="16466122"/>
          <a:ext cx="12174001" cy="165608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739143">
                  <a:extLst>
                    <a:ext uri="{9D8B030D-6E8A-4147-A177-3AD203B41FA5}">
                      <a16:colId xmlns:a16="http://schemas.microsoft.com/office/drawing/2014/main" val="3502638008"/>
                    </a:ext>
                  </a:extLst>
                </a:gridCol>
                <a:gridCol w="1739143">
                  <a:extLst>
                    <a:ext uri="{9D8B030D-6E8A-4147-A177-3AD203B41FA5}">
                      <a16:colId xmlns:a16="http://schemas.microsoft.com/office/drawing/2014/main" val="924196951"/>
                    </a:ext>
                  </a:extLst>
                </a:gridCol>
                <a:gridCol w="1739143">
                  <a:extLst>
                    <a:ext uri="{9D8B030D-6E8A-4147-A177-3AD203B41FA5}">
                      <a16:colId xmlns:a16="http://schemas.microsoft.com/office/drawing/2014/main" val="1788268972"/>
                    </a:ext>
                  </a:extLst>
                </a:gridCol>
                <a:gridCol w="1739143">
                  <a:extLst>
                    <a:ext uri="{9D8B030D-6E8A-4147-A177-3AD203B41FA5}">
                      <a16:colId xmlns:a16="http://schemas.microsoft.com/office/drawing/2014/main" val="4285865348"/>
                    </a:ext>
                  </a:extLst>
                </a:gridCol>
                <a:gridCol w="1739143">
                  <a:extLst>
                    <a:ext uri="{9D8B030D-6E8A-4147-A177-3AD203B41FA5}">
                      <a16:colId xmlns:a16="http://schemas.microsoft.com/office/drawing/2014/main" val="281168931"/>
                    </a:ext>
                  </a:extLst>
                </a:gridCol>
                <a:gridCol w="1739143">
                  <a:extLst>
                    <a:ext uri="{9D8B030D-6E8A-4147-A177-3AD203B41FA5}">
                      <a16:colId xmlns:a16="http://schemas.microsoft.com/office/drawing/2014/main" val="1207780508"/>
                    </a:ext>
                  </a:extLst>
                </a:gridCol>
                <a:gridCol w="1739143">
                  <a:extLst>
                    <a:ext uri="{9D8B030D-6E8A-4147-A177-3AD203B41FA5}">
                      <a16:colId xmlns:a16="http://schemas.microsoft.com/office/drawing/2014/main" val="1633263634"/>
                    </a:ext>
                  </a:extLst>
                </a:gridCol>
              </a:tblGrid>
              <a:tr h="545265"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AAAAA</a:t>
                      </a:r>
                    </a:p>
                  </a:txBody>
                  <a:tcPr marL="71121" marR="71121" marT="35561" marB="35561"/>
                </a:tc>
                <a:tc>
                  <a:txBody>
                    <a:bodyPr/>
                    <a:lstStyle/>
                    <a:p>
                      <a:pPr marL="0" marR="0" lvl="0" indent="0" algn="l" defTabSz="32399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AAAAA</a:t>
                      </a:r>
                    </a:p>
                    <a:p>
                      <a:pPr marL="0" algn="l" defTabSz="3239902" rtl="0" eaLnBrk="1" latinLnBrk="0" hangingPunct="1"/>
                      <a:endParaRPr lang="tr-TR" sz="1800" b="1" kern="1200" dirty="0">
                        <a:solidFill>
                          <a:schemeClr val="lt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1121" marR="71121" marT="35561" marB="35561"/>
                </a:tc>
                <a:tc>
                  <a:txBody>
                    <a:bodyPr/>
                    <a:lstStyle/>
                    <a:p>
                      <a:pPr marL="0" marR="0" lvl="0" indent="0" algn="l" defTabSz="32399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AAAAA</a:t>
                      </a:r>
                    </a:p>
                    <a:p>
                      <a:pPr marL="0" algn="l" defTabSz="3239902" rtl="0" eaLnBrk="1" latinLnBrk="0" hangingPunct="1"/>
                      <a:endParaRPr lang="tr-TR" sz="1800" b="1" kern="1200" dirty="0">
                        <a:solidFill>
                          <a:schemeClr val="lt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1121" marR="71121" marT="35561" marB="35561"/>
                </a:tc>
                <a:tc>
                  <a:txBody>
                    <a:bodyPr/>
                    <a:lstStyle/>
                    <a:p>
                      <a:pPr marL="0" marR="0" lvl="0" indent="0" algn="l" defTabSz="32399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AAAAA</a:t>
                      </a:r>
                    </a:p>
                    <a:p>
                      <a:pPr marL="0" algn="l" defTabSz="3239902" rtl="0" eaLnBrk="1" latinLnBrk="0" hangingPunct="1"/>
                      <a:endParaRPr lang="tr-TR" sz="1800" b="1" kern="1200" dirty="0">
                        <a:solidFill>
                          <a:schemeClr val="lt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1121" marR="71121" marT="35561" marB="35561"/>
                </a:tc>
                <a:tc>
                  <a:txBody>
                    <a:bodyPr/>
                    <a:lstStyle/>
                    <a:p>
                      <a:pPr marL="0" marR="0" lvl="0" indent="0" algn="l" defTabSz="32399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AAAAA</a:t>
                      </a:r>
                    </a:p>
                    <a:p>
                      <a:pPr marL="0" algn="l" defTabSz="3239902" rtl="0" eaLnBrk="1" latinLnBrk="0" hangingPunct="1"/>
                      <a:endParaRPr lang="tr-TR" sz="1800" b="1" kern="1200" dirty="0">
                        <a:solidFill>
                          <a:schemeClr val="lt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1121" marR="71121" marT="35561" marB="35561"/>
                </a:tc>
                <a:tc>
                  <a:txBody>
                    <a:bodyPr/>
                    <a:lstStyle/>
                    <a:p>
                      <a:pPr marL="0" marR="0" lvl="0" indent="0" algn="l" defTabSz="32399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AAAAA</a:t>
                      </a:r>
                    </a:p>
                    <a:p>
                      <a:pPr marL="0" algn="l" defTabSz="3239902" rtl="0" eaLnBrk="1" latinLnBrk="0" hangingPunct="1"/>
                      <a:endParaRPr lang="tr-TR" sz="1800" b="1" kern="1200" dirty="0">
                        <a:solidFill>
                          <a:schemeClr val="lt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1121" marR="71121" marT="35561" marB="35561"/>
                </a:tc>
                <a:tc>
                  <a:txBody>
                    <a:bodyPr/>
                    <a:lstStyle/>
                    <a:p>
                      <a:pPr marL="0" marR="0" lvl="0" indent="0" algn="l" defTabSz="32399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AAAAA</a:t>
                      </a:r>
                    </a:p>
                    <a:p>
                      <a:pPr marL="0" algn="l" defTabSz="3239902" rtl="0" eaLnBrk="1" latinLnBrk="0" hangingPunct="1"/>
                      <a:endParaRPr lang="tr-TR" sz="1800" b="1" kern="1200" dirty="0">
                        <a:solidFill>
                          <a:schemeClr val="lt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1121" marR="71121" marT="35561" marB="35561"/>
                </a:tc>
                <a:extLst>
                  <a:ext uri="{0D108BD9-81ED-4DB2-BD59-A6C34878D82A}">
                    <a16:rowId xmlns:a16="http://schemas.microsoft.com/office/drawing/2014/main" val="3215150348"/>
                  </a:ext>
                </a:extLst>
              </a:tr>
              <a:tr h="308193">
                <a:tc>
                  <a:txBody>
                    <a:bodyPr/>
                    <a:lstStyle/>
                    <a:p>
                      <a:r>
                        <a:rPr lang="tr-TR" sz="18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AAAAA</a:t>
                      </a:r>
                    </a:p>
                  </a:txBody>
                  <a:tcPr marL="71121" marR="71121" marT="35561" marB="35561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399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AAAAA</a:t>
                      </a:r>
                    </a:p>
                  </a:txBody>
                  <a:tcPr marL="71121" marR="71121" marT="35561" marB="35561"/>
                </a:tc>
                <a:tc>
                  <a:txBody>
                    <a:bodyPr/>
                    <a:lstStyle/>
                    <a:p>
                      <a:pPr marL="0" marR="0" lvl="0" indent="0" algn="l" defTabSz="32399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AAAAA</a:t>
                      </a:r>
                    </a:p>
                  </a:txBody>
                  <a:tcPr marL="71121" marR="71121" marT="35561" marB="35561"/>
                </a:tc>
                <a:tc>
                  <a:txBody>
                    <a:bodyPr/>
                    <a:lstStyle/>
                    <a:p>
                      <a:pPr marL="0" marR="0" lvl="0" indent="0" algn="l" defTabSz="32399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AAAAA</a:t>
                      </a:r>
                    </a:p>
                  </a:txBody>
                  <a:tcPr marL="71121" marR="71121" marT="35561" marB="35561"/>
                </a:tc>
                <a:tc>
                  <a:txBody>
                    <a:bodyPr/>
                    <a:lstStyle/>
                    <a:p>
                      <a:pPr marL="0" marR="0" lvl="0" indent="0" algn="l" defTabSz="32399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AAAAA</a:t>
                      </a:r>
                    </a:p>
                  </a:txBody>
                  <a:tcPr marL="71121" marR="71121" marT="35561" marB="35561"/>
                </a:tc>
                <a:tc>
                  <a:txBody>
                    <a:bodyPr/>
                    <a:lstStyle/>
                    <a:p>
                      <a:pPr marL="0" marR="0" lvl="0" indent="0" algn="l" defTabSz="32399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AAAAA</a:t>
                      </a:r>
                    </a:p>
                  </a:txBody>
                  <a:tcPr marL="71121" marR="71121" marT="35561" marB="35561"/>
                </a:tc>
                <a:tc>
                  <a:txBody>
                    <a:bodyPr/>
                    <a:lstStyle/>
                    <a:p>
                      <a:pPr marL="0" marR="0" lvl="0" indent="0" algn="l" defTabSz="32399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AAAAA</a:t>
                      </a:r>
                    </a:p>
                  </a:txBody>
                  <a:tcPr marL="71121" marR="71121" marT="35561" marB="35561"/>
                </a:tc>
                <a:extLst>
                  <a:ext uri="{0D108BD9-81ED-4DB2-BD59-A6C34878D82A}">
                    <a16:rowId xmlns:a16="http://schemas.microsoft.com/office/drawing/2014/main" val="1702624413"/>
                  </a:ext>
                </a:extLst>
              </a:tr>
              <a:tr h="308193">
                <a:tc>
                  <a:txBody>
                    <a:bodyPr/>
                    <a:lstStyle/>
                    <a:p>
                      <a:r>
                        <a:rPr lang="tr-TR" sz="18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AAAAA</a:t>
                      </a:r>
                    </a:p>
                  </a:txBody>
                  <a:tcPr marL="71121" marR="71121" marT="35561" marB="35561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399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AAAAA</a:t>
                      </a:r>
                    </a:p>
                  </a:txBody>
                  <a:tcPr marL="71121" marR="71121" marT="35561" marB="35561"/>
                </a:tc>
                <a:tc>
                  <a:txBody>
                    <a:bodyPr/>
                    <a:lstStyle/>
                    <a:p>
                      <a:pPr marL="0" marR="0" lvl="0" indent="0" algn="l" defTabSz="32399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AAAAA</a:t>
                      </a:r>
                    </a:p>
                  </a:txBody>
                  <a:tcPr marL="71121" marR="71121" marT="35561" marB="35561"/>
                </a:tc>
                <a:tc>
                  <a:txBody>
                    <a:bodyPr/>
                    <a:lstStyle/>
                    <a:p>
                      <a:pPr marL="0" marR="0" lvl="0" indent="0" algn="l" defTabSz="32399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AAAAA</a:t>
                      </a:r>
                    </a:p>
                  </a:txBody>
                  <a:tcPr marL="71121" marR="71121" marT="35561" marB="35561"/>
                </a:tc>
                <a:tc>
                  <a:txBody>
                    <a:bodyPr/>
                    <a:lstStyle/>
                    <a:p>
                      <a:pPr marL="0" marR="0" lvl="0" indent="0" algn="l" defTabSz="32399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AAAAA</a:t>
                      </a:r>
                    </a:p>
                  </a:txBody>
                  <a:tcPr marL="71121" marR="71121" marT="35561" marB="35561"/>
                </a:tc>
                <a:tc>
                  <a:txBody>
                    <a:bodyPr/>
                    <a:lstStyle/>
                    <a:p>
                      <a:pPr marL="0" marR="0" lvl="0" indent="0" algn="l" defTabSz="32399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AAAAA</a:t>
                      </a:r>
                    </a:p>
                  </a:txBody>
                  <a:tcPr marL="71121" marR="71121" marT="35561" marB="35561"/>
                </a:tc>
                <a:tc>
                  <a:txBody>
                    <a:bodyPr/>
                    <a:lstStyle/>
                    <a:p>
                      <a:pPr marL="0" marR="0" lvl="0" indent="0" algn="l" defTabSz="32399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AAAAA</a:t>
                      </a:r>
                    </a:p>
                  </a:txBody>
                  <a:tcPr marL="71121" marR="71121" marT="35561" marB="35561"/>
                </a:tc>
                <a:extLst>
                  <a:ext uri="{0D108BD9-81ED-4DB2-BD59-A6C34878D82A}">
                    <a16:rowId xmlns:a16="http://schemas.microsoft.com/office/drawing/2014/main" val="2189605999"/>
                  </a:ext>
                </a:extLst>
              </a:tr>
              <a:tr h="308193">
                <a:tc>
                  <a:txBody>
                    <a:bodyPr/>
                    <a:lstStyle/>
                    <a:p>
                      <a:r>
                        <a:rPr lang="tr-TR" sz="18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AAAAA</a:t>
                      </a:r>
                    </a:p>
                  </a:txBody>
                  <a:tcPr marL="71121" marR="71121" marT="35561" marB="35561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399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AAAAA</a:t>
                      </a:r>
                    </a:p>
                  </a:txBody>
                  <a:tcPr marL="71121" marR="71121" marT="35561" marB="35561"/>
                </a:tc>
                <a:tc>
                  <a:txBody>
                    <a:bodyPr/>
                    <a:lstStyle/>
                    <a:p>
                      <a:pPr marL="0" marR="0" lvl="0" indent="0" algn="l" defTabSz="32399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AAAAA</a:t>
                      </a:r>
                    </a:p>
                  </a:txBody>
                  <a:tcPr marL="71121" marR="71121" marT="35561" marB="35561"/>
                </a:tc>
                <a:tc>
                  <a:txBody>
                    <a:bodyPr/>
                    <a:lstStyle/>
                    <a:p>
                      <a:pPr marL="0" marR="0" lvl="0" indent="0" algn="l" defTabSz="32399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AAAAA</a:t>
                      </a:r>
                    </a:p>
                  </a:txBody>
                  <a:tcPr marL="71121" marR="71121" marT="35561" marB="35561"/>
                </a:tc>
                <a:tc>
                  <a:txBody>
                    <a:bodyPr/>
                    <a:lstStyle/>
                    <a:p>
                      <a:pPr marL="0" marR="0" lvl="0" indent="0" algn="l" defTabSz="32399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AAAAA</a:t>
                      </a:r>
                    </a:p>
                  </a:txBody>
                  <a:tcPr marL="71121" marR="71121" marT="35561" marB="35561"/>
                </a:tc>
                <a:tc>
                  <a:txBody>
                    <a:bodyPr/>
                    <a:lstStyle/>
                    <a:p>
                      <a:pPr marL="0" marR="0" lvl="0" indent="0" algn="l" defTabSz="32399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AAAAA</a:t>
                      </a:r>
                    </a:p>
                  </a:txBody>
                  <a:tcPr marL="71121" marR="71121" marT="35561" marB="35561"/>
                </a:tc>
                <a:tc>
                  <a:txBody>
                    <a:bodyPr/>
                    <a:lstStyle/>
                    <a:p>
                      <a:pPr marL="0" marR="0" lvl="0" indent="0" algn="l" defTabSz="32399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AAAAA</a:t>
                      </a:r>
                    </a:p>
                  </a:txBody>
                  <a:tcPr marL="71121" marR="71121" marT="35561" marB="35561"/>
                </a:tc>
                <a:extLst>
                  <a:ext uri="{0D108BD9-81ED-4DB2-BD59-A6C34878D82A}">
                    <a16:rowId xmlns:a16="http://schemas.microsoft.com/office/drawing/2014/main" val="836406094"/>
                  </a:ext>
                </a:extLst>
              </a:tr>
            </a:tbl>
          </a:graphicData>
        </a:graphic>
      </p:graphicFrame>
      <p:sp>
        <p:nvSpPr>
          <p:cNvPr id="13" name="Metin kutusu 12">
            <a:extLst>
              <a:ext uri="{FF2B5EF4-FFF2-40B4-BE49-F238E27FC236}">
                <a16:creationId xmlns:a16="http://schemas.microsoft.com/office/drawing/2014/main" id="{F01493DA-AF01-A64D-FC9B-DE4F693FD3D3}"/>
              </a:ext>
            </a:extLst>
          </p:cNvPr>
          <p:cNvSpPr txBox="1"/>
          <p:nvPr/>
        </p:nvSpPr>
        <p:spPr>
          <a:xfrm>
            <a:off x="12812993" y="15956557"/>
            <a:ext cx="10295945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Çizelge 1. 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Metin kutusu 13">
            <a:extLst>
              <a:ext uri="{FF2B5EF4-FFF2-40B4-BE49-F238E27FC236}">
                <a16:creationId xmlns:a16="http://schemas.microsoft.com/office/drawing/2014/main" id="{B21657B5-74D4-B746-C916-922A4D54766C}"/>
              </a:ext>
            </a:extLst>
          </p:cNvPr>
          <p:cNvSpPr txBox="1"/>
          <p:nvPr/>
        </p:nvSpPr>
        <p:spPr>
          <a:xfrm>
            <a:off x="12741558" y="18309812"/>
            <a:ext cx="12173999" cy="10611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SONUÇ </a:t>
            </a:r>
          </a:p>
          <a:p>
            <a:pPr algn="just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355610">
              <a:defRPr/>
            </a:pP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endParaRPr lang="tr-TR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355610">
              <a:defRPr/>
            </a:pP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endParaRPr lang="tr-TR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3556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endParaRPr kumimoji="0" lang="tr-TR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3556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endParaRPr kumimoji="0" lang="tr-TR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3556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endParaRPr lang="tr-TR" sz="2956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2956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Metin kutusu 14">
            <a:extLst>
              <a:ext uri="{FF2B5EF4-FFF2-40B4-BE49-F238E27FC236}">
                <a16:creationId xmlns:a16="http://schemas.microsoft.com/office/drawing/2014/main" id="{0A6E2FFC-F756-032F-5CAB-6C47CBB4D9C4}"/>
              </a:ext>
            </a:extLst>
          </p:cNvPr>
          <p:cNvSpPr txBox="1"/>
          <p:nvPr/>
        </p:nvSpPr>
        <p:spPr>
          <a:xfrm>
            <a:off x="12780615" y="28650952"/>
            <a:ext cx="12173999" cy="53356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KAYNAKLAR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Meral, E.D.,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Kırbay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E.,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Haspolat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G., Kazaz, S. (2024).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Evaluation of pollen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vivability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some spray Chrysanthemum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varieties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storage period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Ornamental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Horticulture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30 (2024): 1-6.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55610">
              <a:defRPr/>
            </a:pP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Meral, E.D.,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Kırbay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E.,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Haspolat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G., Kazaz, S. (2024). 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Evaluation of pollen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vivability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some spray Chrysanthemum 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varieties 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storage period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Ornamental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Horticulture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30 (2024): 1-6.</a:t>
            </a:r>
            <a:endParaRPr lang="en-US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55610">
              <a:defRPr/>
            </a:pP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Meral, E.D.,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Kırbay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E.,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Haspolat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G., Kazaz, S. (2024). 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Evaluation of pollen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vivability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some spray Chrysanthemum 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varieties 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storage period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Ornamental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Horticulture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30 (2024): 1-6.</a:t>
            </a:r>
            <a:endParaRPr lang="en-US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Meral, E.D.,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Kırbay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E.,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Haspolat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G., Kazaz, S. (2024). 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Evaluation of pollen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vivability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some spray Chrysanthemum 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varieties 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storage period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Ornamental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Horticulture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30 (2024): 1-6.</a:t>
            </a:r>
            <a:endParaRPr lang="en-US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Meral, E.D.,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Kırbay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E.,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Haspolat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G., Kazaz, S. (2024). 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Evaluation of pollen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vivability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some spray Chrysanthemum 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varieties 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storage period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Ornamental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Horticulture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30 (2024): 1-6.</a:t>
            </a:r>
            <a:endParaRPr lang="en-US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Meral, E.D.,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Kırbay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E.,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Haspolat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G., Kazaz, S. (2024). 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Evaluation of pollen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vivability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some spray Chrysanthemum 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varieties 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storage period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Ornamental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Horticulture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30 (2024): 1-6.</a:t>
            </a:r>
            <a:endParaRPr lang="en-US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956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2956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2956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Metin kutusu 18">
            <a:extLst>
              <a:ext uri="{FF2B5EF4-FFF2-40B4-BE49-F238E27FC236}">
                <a16:creationId xmlns:a16="http://schemas.microsoft.com/office/drawing/2014/main" id="{6CFA996B-6A13-8541-C734-3EDA7852085B}"/>
              </a:ext>
            </a:extLst>
          </p:cNvPr>
          <p:cNvSpPr txBox="1"/>
          <p:nvPr/>
        </p:nvSpPr>
        <p:spPr>
          <a:xfrm>
            <a:off x="18961768" y="549344"/>
            <a:ext cx="5917102" cy="21988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422" dirty="0">
                <a:solidFill>
                  <a:srgbClr val="FF0000"/>
                </a:solidFill>
              </a:rPr>
              <a:t>Sorumlu Yazarın Üniversite ve Fakülte Logosu</a:t>
            </a:r>
          </a:p>
          <a:p>
            <a:pPr algn="ctr"/>
            <a:r>
              <a:rPr lang="tr-TR" sz="3422" dirty="0">
                <a:solidFill>
                  <a:srgbClr val="FF0000"/>
                </a:solidFill>
              </a:rPr>
              <a:t>Ya da</a:t>
            </a:r>
          </a:p>
          <a:p>
            <a:pPr algn="ctr"/>
            <a:r>
              <a:rPr lang="tr-TR" sz="3422" dirty="0">
                <a:solidFill>
                  <a:srgbClr val="FF0000"/>
                </a:solidFill>
              </a:rPr>
              <a:t>Bakanlık ve Kurum Logosu</a:t>
            </a: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CA794069-E278-BB76-C681-5660F7396B8C}"/>
              </a:ext>
            </a:extLst>
          </p:cNvPr>
          <p:cNvSpPr txBox="1"/>
          <p:nvPr/>
        </p:nvSpPr>
        <p:spPr>
          <a:xfrm>
            <a:off x="169616" y="5823021"/>
            <a:ext cx="2474594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ÖZET</a:t>
            </a:r>
          </a:p>
          <a:p>
            <a:pPr algn="just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2" name="Resim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759" y="435183"/>
            <a:ext cx="2160000" cy="21600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/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1" name="Resim 10">
            <a:extLst>
              <a:ext uri="{FF2B5EF4-FFF2-40B4-BE49-F238E27FC236}">
                <a16:creationId xmlns:a16="http://schemas.microsoft.com/office/drawing/2014/main" id="{28E12048-A464-9D6D-8B30-6E6E75E0DF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8573" y="436037"/>
            <a:ext cx="2165088" cy="2160000"/>
          </a:xfrm>
          <a:prstGeom prst="rect">
            <a:avLst/>
          </a:prstGeom>
          <a:effectLst/>
        </p:spPr>
      </p:pic>
      <p:pic>
        <p:nvPicPr>
          <p:cNvPr id="16" name="Resim 15">
            <a:extLst>
              <a:ext uri="{FF2B5EF4-FFF2-40B4-BE49-F238E27FC236}">
                <a16:creationId xmlns:a16="http://schemas.microsoft.com/office/drawing/2014/main" id="{BBE9E8A2-7858-B8DB-532B-930A17B6B54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38489" y="411858"/>
            <a:ext cx="2160876" cy="21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92863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eması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194</TotalTime>
  <Words>2853</Words>
  <Application>Microsoft Office PowerPoint</Application>
  <PresentationFormat>Özel</PresentationFormat>
  <Paragraphs>79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Times New Roman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alp meral</dc:creator>
  <cp:lastModifiedBy>Hanifi Küçüksarıyıldız</cp:lastModifiedBy>
  <cp:revision>11</cp:revision>
  <dcterms:created xsi:type="dcterms:W3CDTF">2024-08-27T17:36:02Z</dcterms:created>
  <dcterms:modified xsi:type="dcterms:W3CDTF">2026-04-20T18:35:44Z</dcterms:modified>
</cp:coreProperties>
</file>